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78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0" r:id="rId18"/>
    <p:sldId id="275" r:id="rId19"/>
    <p:sldId id="280" r:id="rId20"/>
    <p:sldId id="279" r:id="rId21"/>
    <p:sldId id="281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kumimoji="1"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208912" cy="648072"/>
          </a:xfrm>
        </p:spPr>
        <p:txBody>
          <a:bodyPr anchor="t"/>
          <a:lstStyle/>
          <a:p>
            <a:pPr algn="l"/>
            <a:r>
              <a:rPr lang="en-US" altLang="ja-JP" sz="3200" dirty="0" smtClean="0"/>
              <a:t>【</a:t>
            </a:r>
            <a:r>
              <a:rPr lang="ja-JP" altLang="en-US" sz="3200" dirty="0" smtClean="0"/>
              <a:t>基調報告</a:t>
            </a:r>
            <a:r>
              <a:rPr lang="en-US" altLang="ja-JP" sz="3200" dirty="0" smtClean="0"/>
              <a:t>】</a:t>
            </a:r>
            <a:endParaRPr kumimoji="1" lang="ja-JP" altLang="en-US" sz="1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19872" y="5085184"/>
            <a:ext cx="4784576" cy="94300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渡島公立学校教頭会研究担当</a:t>
            </a:r>
            <a:endParaRPr kumimoji="1"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北斗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市立浜分中学校　大友 貴代</a:t>
            </a:r>
            <a:endParaRPr kumimoji="1"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83568" y="1700808"/>
            <a:ext cx="777240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600" b="1" dirty="0" smtClean="0"/>
              <a:t>令和２年度</a:t>
            </a:r>
            <a:endParaRPr lang="en-US" altLang="ja-JP" sz="3600" b="1" dirty="0" smtClean="0"/>
          </a:p>
          <a:p>
            <a:pPr algn="l"/>
            <a:r>
              <a:rPr lang="ja-JP" altLang="en-US" sz="4400" b="1" dirty="0" smtClean="0"/>
              <a:t>題５５回渡島公立学校教頭会</a:t>
            </a:r>
            <a:r>
              <a:rPr lang="ja-JP" altLang="en-US" sz="7200" b="1" dirty="0" smtClean="0"/>
              <a:t>研究</a:t>
            </a:r>
            <a:r>
              <a:rPr lang="ja-JP" altLang="en-US" sz="7200" b="1" dirty="0"/>
              <a:t>大会</a:t>
            </a:r>
          </a:p>
        </p:txBody>
      </p:sp>
    </p:spTree>
    <p:extLst>
      <p:ext uri="{BB962C8B-B14F-4D97-AF65-F5344CB8AC3E}">
        <p14:creationId xmlns:p14="http://schemas.microsoft.com/office/powerpoint/2010/main" val="26123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41156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altLang="ja-JP" dirty="0"/>
              <a:t>【</a:t>
            </a:r>
            <a:r>
              <a:rPr lang="ja-JP" altLang="en-US" dirty="0"/>
              <a:t>視点１</a:t>
            </a:r>
            <a:r>
              <a:rPr lang="en-US" altLang="ja-JP" dirty="0"/>
              <a:t>】</a:t>
            </a:r>
            <a: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子どもの学びを保障するための組織的なＩＣＴ機器等の活用とマネジメント</a:t>
            </a:r>
            <a:endParaRPr kumimoji="1" lang="ja-JP" altLang="en-US" sz="1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2348880"/>
            <a:ext cx="7632848" cy="3456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その②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異校種間、学校間との協働性、家庭・地域との組織的な連携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286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9512"/>
          </a:xfrm>
        </p:spPr>
        <p:txBody>
          <a:bodyPr/>
          <a:lstStyle/>
          <a:p>
            <a:r>
              <a:rPr kumimoji="1" lang="en-US" altLang="ja-JP" dirty="0" smtClean="0"/>
              <a:t>【</a:t>
            </a:r>
            <a:r>
              <a:rPr lang="ja-JP" altLang="en-US" dirty="0" smtClean="0"/>
              <a:t>視点２</a:t>
            </a:r>
            <a:r>
              <a:rPr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2404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組織の活性化を</a:t>
            </a: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促す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教頭のマネジメント</a:t>
            </a:r>
            <a:endParaRPr kumimoji="1" lang="ja-JP" alt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501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41156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altLang="ja-JP" dirty="0"/>
              <a:t>【</a:t>
            </a:r>
            <a:r>
              <a:rPr lang="ja-JP" altLang="en-US" dirty="0" smtClean="0"/>
              <a:t>視点２</a:t>
            </a:r>
            <a:r>
              <a:rPr lang="en-US" altLang="ja-JP" dirty="0" smtClean="0"/>
              <a:t>】</a:t>
            </a:r>
            <a: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組織的の活性化を促す教頭のマネジメント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2348880"/>
            <a:ext cx="7632848" cy="3456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その①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学校組織の活性化とデータ管理、保存のあり方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74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411560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lang="en-US" altLang="ja-JP" dirty="0"/>
              <a:t>【</a:t>
            </a:r>
            <a:r>
              <a:rPr lang="ja-JP" altLang="en-US" dirty="0" smtClean="0"/>
              <a:t>視点２</a:t>
            </a:r>
            <a:r>
              <a:rPr lang="en-US" altLang="ja-JP" dirty="0" smtClean="0"/>
              <a:t>】</a:t>
            </a:r>
            <a: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組織的の活性化を促す教頭のマネジメント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2348880"/>
            <a:ext cx="7632848" cy="34563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その②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働き方改革との関連性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に</a:t>
            </a:r>
            <a:r>
              <a:rPr lang="ja-JP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ついて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79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51520"/>
          </a:xfrm>
        </p:spPr>
        <p:txBody>
          <a:bodyPr/>
          <a:lstStyle/>
          <a:p>
            <a:r>
              <a:rPr kumimoji="1" lang="ja-JP" altLang="en-US" dirty="0" smtClean="0"/>
              <a:t>研修の年次計画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75481"/>
              </p:ext>
            </p:extLst>
          </p:nvPr>
        </p:nvGraphicFramePr>
        <p:xfrm>
          <a:off x="827584" y="1772816"/>
          <a:ext cx="748883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895"/>
                <a:gridCol w="5975937"/>
              </a:tblGrid>
              <a:tr h="735856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令和２年度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研究主題の設定と研修計画の立案、実践交流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〇ＩＣＴ機器を活用した各種会議の実践と交流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〇各市町の教頭のデータ管理、保存の仕方の実態把握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〇ＧＩＧＡスクール構想に対応する数年先を見据えた　ロードマップの作成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令和３年度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実践の改善・深化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〇各市町の実態把握と実践収集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〇２つの視点における課題把握と改善点等の分析</a:t>
                      </a:r>
                      <a:endParaRPr kumimoji="1" lang="en-US" altLang="ja-JP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令和４年度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成果と課題、研究のまとめ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〇各市町の実践収集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〇成果の分析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〇まとめ（データ化）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8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23528"/>
          </a:xfrm>
        </p:spPr>
        <p:txBody>
          <a:bodyPr/>
          <a:lstStyle/>
          <a:p>
            <a:r>
              <a:rPr kumimoji="1" lang="ja-JP" altLang="en-US" b="1" dirty="0" smtClean="0"/>
              <a:t>研修の組織</a:t>
            </a:r>
            <a:endParaRPr kumimoji="1" lang="ja-JP" altLang="en-US" b="1" dirty="0"/>
          </a:p>
        </p:txBody>
      </p:sp>
      <p:sp>
        <p:nvSpPr>
          <p:cNvPr id="4" name="円/楕円 3"/>
          <p:cNvSpPr/>
          <p:nvPr/>
        </p:nvSpPr>
        <p:spPr>
          <a:xfrm>
            <a:off x="827584" y="1412776"/>
            <a:ext cx="7272808" cy="5040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管内</a:t>
            </a:r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全教頭</a:t>
            </a:r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kumimoji="1"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渡島公立学校教頭会研究部会</a:t>
            </a:r>
            <a:endParaRPr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↑↓</a:t>
            </a:r>
            <a:endParaRPr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研究</a:t>
            </a: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部長</a:t>
            </a:r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会議</a:t>
            </a:r>
            <a:endParaRPr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（各市町研究部代表）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23728" y="2780928"/>
            <a:ext cx="4608512" cy="169218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各市町教頭会研究部</a:t>
            </a:r>
            <a:endParaRPr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↑↓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各ブロック研修会</a:t>
            </a:r>
            <a:endParaRPr lang="en-US" altLang="ja-JP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（管内３ブロック）</a:t>
            </a:r>
            <a:endParaRPr kumimoji="1" lang="ja-JP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上矢印 5"/>
          <p:cNvSpPr/>
          <p:nvPr/>
        </p:nvSpPr>
        <p:spPr>
          <a:xfrm>
            <a:off x="3959932" y="4490913"/>
            <a:ext cx="1008112" cy="252029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2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23528"/>
          </a:xfrm>
        </p:spPr>
        <p:txBody>
          <a:bodyPr/>
          <a:lstStyle/>
          <a:p>
            <a:r>
              <a:rPr kumimoji="1" lang="ja-JP" altLang="en-US" b="1" dirty="0" smtClean="0"/>
              <a:t>研究推進にあたって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令和２年度⇒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《</a:t>
            </a: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研究の立ち上げ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》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「実態把握・実践交流」の年</a:t>
            </a:r>
            <a:endParaRPr lang="ja-JP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５月</a:t>
            </a: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・研究主題の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設定</a:t>
            </a: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研修計画の立案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６月</a:t>
            </a: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・各市町での実践スタート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７月</a:t>
            </a: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・</a:t>
            </a:r>
            <a:r>
              <a:rPr lang="ja-JP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「共通取組シート</a:t>
            </a:r>
            <a:r>
              <a:rPr lang="en-US" altLang="ja-JP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ja-JP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兼「実践のまとめシート」</a:t>
            </a:r>
            <a:endParaRPr lang="en-US" altLang="ja-JP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ＩＣＴ機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器活用の実践交流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データ管理等の実態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把握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・働き方改革との関連検証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外部との積極的連携</a:t>
            </a:r>
          </a:p>
          <a:p>
            <a:pPr marL="0" indent="0">
              <a:buNone/>
            </a:pP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１０月　・研究アンケート集約①</a:t>
            </a:r>
          </a:p>
          <a:p>
            <a:pPr marL="0" indent="0">
              <a:buNone/>
            </a:pP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１１月　・１人１台端末及び高速大容量の通信ネットワーク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一体的整備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（当初予定）</a:t>
            </a: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令和２年度中</a:t>
            </a:r>
            <a:endParaRPr lang="ja-JP" altLang="ja-JP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１２月　・研究アンケート集約</a:t>
            </a:r>
            <a:r>
              <a:rPr lang="ja-JP" altLang="ja-JP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②</a:t>
            </a:r>
            <a:endParaRPr lang="ja-JP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03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2592288"/>
          </a:xfrm>
        </p:spPr>
        <p:txBody>
          <a:bodyPr/>
          <a:lstStyle/>
          <a:p>
            <a:r>
              <a:rPr kumimoji="1" lang="ja-JP" altLang="en-US" sz="4800" b="1" dirty="0" smtClean="0"/>
              <a:t>「共通取組シート２０２０」</a:t>
            </a:r>
            <a:r>
              <a:rPr kumimoji="1" lang="en-US" altLang="ja-JP" sz="4800" b="1" dirty="0" smtClean="0"/>
              <a:t/>
            </a:r>
            <a:br>
              <a:rPr kumimoji="1" lang="en-US" altLang="ja-JP" sz="4800" b="1" dirty="0" smtClean="0"/>
            </a:br>
            <a:r>
              <a:rPr lang="ja-JP" altLang="en-US" sz="4800" b="1" dirty="0" smtClean="0"/>
              <a:t>兼</a:t>
            </a:r>
            <a:r>
              <a:rPr lang="en-US" altLang="ja-JP" sz="4800" b="1" dirty="0" smtClean="0"/>
              <a:t/>
            </a:r>
            <a:br>
              <a:rPr lang="en-US" altLang="ja-JP" sz="4800" b="1" dirty="0" smtClean="0"/>
            </a:br>
            <a:r>
              <a:rPr lang="ja-JP" altLang="en-US" sz="4800" b="1" dirty="0" smtClean="0"/>
              <a:t>「実践の</a:t>
            </a:r>
            <a:r>
              <a:rPr lang="ja-JP" altLang="en-US" sz="4800" b="1" dirty="0"/>
              <a:t>まとめ</a:t>
            </a:r>
            <a:r>
              <a:rPr lang="ja-JP" altLang="en-US" sz="4800" b="1" dirty="0" smtClean="0"/>
              <a:t>シート」</a:t>
            </a:r>
            <a:endParaRPr kumimoji="1" lang="ja-JP" alt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289797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592088"/>
          </a:xfrm>
        </p:spPr>
        <p:txBody>
          <a:bodyPr/>
          <a:lstStyle/>
          <a:p>
            <a:r>
              <a:rPr kumimoji="1" lang="ja-JP" altLang="en-US" sz="2400" b="1" dirty="0" smtClean="0"/>
              <a:t>「共通取組シート２０２０」兼「実践のまとめシート」</a:t>
            </a:r>
            <a:endParaRPr kumimoji="1" lang="ja-JP" altLang="en-US" sz="2400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354684"/>
              </p:ext>
            </p:extLst>
          </p:nvPr>
        </p:nvGraphicFramePr>
        <p:xfrm>
          <a:off x="524030" y="1052736"/>
          <a:ext cx="8095940" cy="5276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3674"/>
                <a:gridCol w="3168352"/>
                <a:gridCol w="3543914"/>
              </a:tblGrid>
              <a:tr h="360040">
                <a:tc gridSpan="3"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【視点１】子供の学びを保障するための組織的な</a:t>
                      </a:r>
                      <a:r>
                        <a:rPr lang="en-US" sz="14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ICT</a:t>
                      </a:r>
                      <a:r>
                        <a:rPr lang="ja-JP" sz="14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機器等の活用とマネジメント</a:t>
                      </a:r>
                      <a:endParaRPr lang="ja-JP" sz="140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4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〇</a:t>
                      </a:r>
                      <a:r>
                        <a:rPr lang="en-US" sz="12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ICT</a:t>
                      </a:r>
                      <a:r>
                        <a:rPr lang="ja-JP" sz="12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機器の活用</a:t>
                      </a:r>
                      <a:endParaRPr lang="ja-JP" sz="120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教育的効果について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（ＩＣＴ機器活用の実践と組織的な取組）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予測される問題点とその解決策について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</a:tr>
              <a:tr h="5262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</a:tr>
              <a:tr h="25900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〇異校種間、学校間との協働性、家庭・地域との組織的な連携</a:t>
                      </a:r>
                      <a:endParaRPr lang="ja-JP" sz="120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外部との協働、連携の実践内容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主な成果と課題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</a:tr>
              <a:tr h="8980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</a:tr>
              <a:tr h="346722">
                <a:tc gridSpan="3"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【視点２】組織の活性化を促す教頭のマネジメント</a:t>
                      </a:r>
                      <a:endParaRPr lang="ja-JP" sz="140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4378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〇学校組織の活性化とデータの管理、保存のあり方</a:t>
                      </a:r>
                      <a:endParaRPr lang="ja-JP" sz="120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現状における課題等（組織の活性化）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具体的な解決策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</a:tr>
              <a:tr h="61108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</a:tr>
              <a:tr h="3086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現状における課題等（データ管理、保存）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具体的な解決策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</a:tr>
              <a:tr h="3541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</a:tr>
              <a:tr h="255223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〇働き方改革との関連性について</a:t>
                      </a:r>
                      <a:endParaRPr lang="ja-JP" sz="120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教頭の組織マネジメント力向上のポイント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今後の課題</a:t>
                      </a:r>
                      <a:endParaRPr lang="ja-JP" sz="1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 anchor="ctr"/>
                </a:tc>
              </a:tr>
              <a:tr h="6867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060" marR="68060" marT="0" marB="0"/>
                </a:tc>
              </a:tr>
            </a:tbl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23875" y="1598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0463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4176464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kumimoji="1" lang="ja-JP" altLang="en-US" sz="6600" b="1" dirty="0" smtClean="0"/>
              <a:t>これまでの</a:t>
            </a:r>
            <a:r>
              <a:rPr kumimoji="1" lang="en-US" altLang="ja-JP" sz="6600" b="1" dirty="0" smtClean="0"/>
              <a:t/>
            </a:r>
            <a:br>
              <a:rPr kumimoji="1" lang="en-US" altLang="ja-JP" sz="6600" b="1" dirty="0" smtClean="0"/>
            </a:br>
            <a:r>
              <a:rPr kumimoji="1" lang="ja-JP" altLang="en-US" sz="6600" b="1" dirty="0" smtClean="0"/>
              <a:t>成果と課題について</a:t>
            </a:r>
            <a:r>
              <a:rPr kumimoji="1" lang="en-US" altLang="ja-JP" sz="6600" b="1" dirty="0" smtClean="0"/>
              <a:t/>
            </a:r>
            <a:br>
              <a:rPr kumimoji="1" lang="en-US" altLang="ja-JP" sz="6600" b="1" dirty="0" smtClean="0"/>
            </a:br>
            <a:r>
              <a:rPr lang="en-US" altLang="ja-JP" sz="4400" b="1" dirty="0" smtClean="0">
                <a:solidFill>
                  <a:srgbClr val="FF0000"/>
                </a:solidFill>
              </a:rPr>
              <a:t>※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抜粋</a:t>
            </a:r>
            <a:endParaRPr kumimoji="1" lang="ja-JP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8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20080"/>
          </a:xfrm>
        </p:spPr>
        <p:txBody>
          <a:bodyPr/>
          <a:lstStyle/>
          <a:p>
            <a:r>
              <a:rPr kumimoji="1" lang="ja-JP" altLang="en-US" sz="3200" dirty="0" smtClean="0"/>
              <a:t>研究主題およびサブテーマについて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全国統一研究主題　（第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１２期１年目）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kumimoji="1" lang="en-US" altLang="ja-JP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『</a:t>
            </a:r>
            <a:r>
              <a:rPr kumimoji="1"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未来を生きる力を育む　魅力ある学校づくり</a:t>
            </a:r>
            <a:r>
              <a:rPr kumimoji="1" lang="en-US" altLang="ja-JP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』</a:t>
            </a:r>
          </a:p>
          <a:p>
            <a:pPr marL="0" indent="0" algn="ctr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キーワード：自立・協働・創造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　　　　　</a:t>
            </a:r>
            <a:r>
              <a:rPr kumimoji="1"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↓</a:t>
            </a:r>
            <a:endParaRPr kumimoji="1" lang="en-US" altLang="ja-JP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道公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 研究サブテーマ（第１５次３カ年継続）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「夢をもち未来を創り出す力を育む</a:t>
            </a:r>
            <a:endParaRPr lang="en-US" altLang="ja-JP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kumimoji="1" lang="ja-JP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　活力ある学校づくりの推進」</a:t>
            </a:r>
            <a:endParaRPr kumimoji="1" lang="en-US" altLang="ja-JP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　　　　</a:t>
            </a:r>
            <a:r>
              <a:rPr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↓↓↓</a:t>
            </a:r>
            <a:endParaRPr lang="en-US" altLang="ja-JP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渡公教 研究主題：道公教研究課題渡島ブロック担当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⇒第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４</a:t>
            </a:r>
            <a:r>
              <a:rPr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課題「</a:t>
            </a:r>
            <a:r>
              <a:rPr lang="ja-JP" alt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組織・運営に関する課題</a:t>
            </a:r>
            <a:r>
              <a:rPr lang="ja-JP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en-US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358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79512"/>
          </a:xfrm>
        </p:spPr>
        <p:txBody>
          <a:bodyPr/>
          <a:lstStyle/>
          <a:p>
            <a:r>
              <a:rPr kumimoji="1" lang="ja-JP" altLang="en-US" b="1" dirty="0" smtClean="0"/>
              <a:t>成　果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2565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・開発（試行）への機運</a:t>
            </a:r>
            <a:endParaRPr lang="en-US" altLang="ja-JP" sz="4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・</a:t>
            </a:r>
            <a:r>
              <a:rPr lang="ja-JP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組織的対応の必然性</a:t>
            </a:r>
            <a:endParaRPr lang="en-US" altLang="ja-JP" sz="4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ja-JP" altLang="en-US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・</a:t>
            </a:r>
            <a:r>
              <a:rPr lang="ja-JP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より効果的な</a:t>
            </a:r>
            <a:r>
              <a:rPr lang="en-US" altLang="ja-JP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ICT</a:t>
            </a:r>
            <a:r>
              <a:rPr lang="ja-JP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機器活用</a:t>
            </a:r>
            <a:endParaRPr lang="en-US" altLang="ja-JP" sz="4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・リモート会議で効率化</a:t>
            </a:r>
            <a:endParaRPr lang="en-US" altLang="ja-JP" sz="4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・若手教員の活躍（</a:t>
            </a:r>
            <a:r>
              <a:rPr lang="ja-JP" alt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人材育成）</a:t>
            </a:r>
            <a:endParaRPr lang="en-US" altLang="ja-JP" sz="4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4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4800" u="sng" dirty="0" smtClean="0">
                <a:solidFill>
                  <a:srgbClr val="002060"/>
                </a:solidFill>
              </a:rPr>
              <a:t>地域、保護者の理解</a:t>
            </a:r>
            <a:endParaRPr lang="en-US" altLang="ja-JP" sz="4800" u="sng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altLang="ja-JP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4849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79512"/>
          </a:xfrm>
        </p:spPr>
        <p:txBody>
          <a:bodyPr/>
          <a:lstStyle/>
          <a:p>
            <a:r>
              <a:rPr lang="ja-JP" altLang="en-US" b="1" dirty="0" smtClean="0"/>
              <a:t>課　題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2565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5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・一人一台端末（個別最適化）？</a:t>
            </a:r>
            <a:endParaRPr lang="en-US" altLang="ja-JP" sz="5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0" indent="0">
              <a:buNone/>
            </a:pPr>
            <a:r>
              <a:rPr lang="ja-JP" altLang="en-US" sz="5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5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家庭の通信環境に差？</a:t>
            </a:r>
            <a:endParaRPr lang="en-US" altLang="ja-JP" sz="5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5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5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ルールやセキュリティー？</a:t>
            </a:r>
            <a:endParaRPr lang="en-US" altLang="ja-JP" sz="5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5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5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人材不足（負担の偏り）？</a:t>
            </a:r>
            <a:endParaRPr lang="en-US" altLang="ja-JP" sz="5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5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5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働き方改革への</a:t>
            </a:r>
            <a:endParaRPr lang="en-US" altLang="ja-JP" sz="5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5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5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マネジメント？</a:t>
            </a:r>
            <a:endParaRPr lang="en-US" altLang="ja-JP" sz="5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sz="5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5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地域、保護者の理解</a:t>
            </a:r>
            <a:endParaRPr lang="en-US" altLang="ja-JP" sz="56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altLang="ja-JP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288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研究主題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lang="ja-JP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子どもの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学び</a:t>
            </a: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保障</a:t>
            </a:r>
            <a:r>
              <a:rPr lang="ja-JP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する</a:t>
            </a:r>
            <a:r>
              <a:rPr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ため</a:t>
            </a:r>
            <a:r>
              <a:rPr lang="ja-JP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</a:t>
            </a:r>
            <a:endParaRPr lang="en-US" altLang="ja-JP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ja-JP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組織作り</a:t>
            </a:r>
            <a:r>
              <a:rPr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に係る教育環境整備と</a:t>
            </a:r>
            <a:r>
              <a:rPr lang="ja-JP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endParaRPr lang="en-US" altLang="ja-JP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ja-JP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組織</a:t>
            </a:r>
            <a:r>
              <a:rPr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の活性化を</a:t>
            </a:r>
            <a:r>
              <a:rPr lang="ja-JP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目指した</a:t>
            </a:r>
            <a:endParaRPr lang="en-US" altLang="ja-JP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ja-JP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教頭</a:t>
            </a:r>
            <a:r>
              <a:rPr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のマネジメント力の向上～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503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1600200"/>
          </a:xfrm>
        </p:spPr>
        <p:txBody>
          <a:bodyPr/>
          <a:lstStyle/>
          <a:p>
            <a:r>
              <a:rPr lang="ja-JP" altLang="en-US" dirty="0" smtClean="0"/>
              <a:t>主題設定の理由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80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平成２９年度～令和元年度（３年間）が</a:t>
            </a:r>
            <a:r>
              <a:rPr kumimoji="1"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土台</a:t>
            </a:r>
            <a:endParaRPr kumimoji="1" lang="en-US" altLang="ja-JP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第５課題：「教職員の専門性に関する課題」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研究</a:t>
            </a:r>
            <a:r>
              <a:rPr kumimoji="1"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主題：「豊かな人間性と創造性を育み</a:t>
            </a:r>
            <a:endParaRPr kumimoji="1"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　　　　　　未来を拓く学校教育」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　　　　↓</a:t>
            </a:r>
            <a:endParaRPr kumimoji="1"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「教頭の役割のステージ一覧表」「共通取組シート」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（教職員の意識高揚と資質能力向上を図る研究）</a:t>
            </a:r>
            <a:endParaRPr lang="en-US" altLang="ja-JP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5" name="円/楕円 4"/>
          <p:cNvSpPr/>
          <p:nvPr/>
        </p:nvSpPr>
        <p:spPr>
          <a:xfrm>
            <a:off x="683568" y="3576972"/>
            <a:ext cx="7560840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教職員の専門家としての意識高揚</a:t>
            </a:r>
            <a:endParaRPr kumimoji="1" lang="en-US" altLang="ja-JP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効果的研修、職務意識の高揚</a:t>
            </a:r>
            <a:endParaRPr lang="en-US" altLang="ja-JP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学校</a:t>
            </a:r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経営へ</a:t>
            </a:r>
            <a:r>
              <a:rPr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の参画意識向上、資質向上に対する教頭としてのリーダシップ</a:t>
            </a:r>
            <a:endParaRPr lang="en-US" altLang="ja-JP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服務</a:t>
            </a:r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規律</a:t>
            </a:r>
            <a:r>
              <a:rPr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の保持徹底</a:t>
            </a:r>
            <a:endParaRPr lang="en-US" altLang="ja-JP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ミドルリーダー</a:t>
            </a:r>
            <a:r>
              <a:rPr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</a:t>
            </a:r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育成</a:t>
            </a:r>
            <a:endParaRPr lang="en-US" altLang="ja-JP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39552" y="3589751"/>
            <a:ext cx="1576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成果</a:t>
            </a:r>
            <a:endParaRPr lang="ja-JP" alt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052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平成２９年度～令和元年度（３年間）が</a:t>
            </a:r>
            <a:r>
              <a:rPr kumimoji="1"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土台</a:t>
            </a:r>
            <a:endParaRPr kumimoji="1" lang="en-US" altLang="ja-JP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5" name="円/楕円 4"/>
          <p:cNvSpPr/>
          <p:nvPr/>
        </p:nvSpPr>
        <p:spPr>
          <a:xfrm>
            <a:off x="755576" y="980728"/>
            <a:ext cx="7560840" cy="2808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これまで経験したことのない更なる長期的な臨時休業、ＧＩＧＡスクール構想等への対応</a:t>
            </a:r>
            <a:endParaRPr lang="en-US" altLang="ja-JP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将来</a:t>
            </a:r>
            <a:r>
              <a:rPr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の予測が困難な時代に</a:t>
            </a:r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おいて</a:t>
            </a:r>
            <a:endParaRPr lang="en-US" altLang="ja-JP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いか</a:t>
            </a:r>
            <a:r>
              <a:rPr lang="ja-JP" alt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に、子どもの学びを継続、保障させられるか、組織の活性化や教頭の主体的なかかわり</a:t>
            </a:r>
            <a:endParaRPr lang="en-US" altLang="ja-JP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61053" y="836712"/>
            <a:ext cx="1576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課題</a:t>
            </a:r>
            <a:endParaRPr lang="ja-JP" alt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75656" y="4867600"/>
            <a:ext cx="6336704" cy="11536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・数年先の学校の姿をイメージ⇒ロードマップ化</a:t>
            </a:r>
            <a:endParaRPr kumimoji="1" lang="en-US" altLang="ja-JP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子ども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の「学びの保障」への組織マネジメント</a:t>
            </a:r>
            <a:endParaRPr kumimoji="1" lang="en-US" altLang="ja-JP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・</a:t>
            </a:r>
            <a:r>
              <a:rPr lang="ja-JP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家庭</a:t>
            </a:r>
            <a:r>
              <a:rPr lang="ja-JP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や地域、小小や小中の組織的な連携</a:t>
            </a:r>
            <a:endParaRPr lang="en-US" altLang="ja-JP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3779912" y="3850196"/>
            <a:ext cx="1656184" cy="648072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23728" y="449826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～教頭として、今できることは何なのか･･･～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12402" y="6077272"/>
            <a:ext cx="351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～「働き方改革」とともに</a:t>
            </a:r>
            <a:r>
              <a:rPr kumimoji="1" lang="ja-JP" altLang="en-US" dirty="0" smtClean="0"/>
              <a:t>･･･～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84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C:\Users\t01\Pictures\Screenshots\スクリーンショット (16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6" t="24903" r="10748" b="11818"/>
          <a:stretch/>
        </p:blipFill>
        <p:spPr bwMode="auto">
          <a:xfrm>
            <a:off x="179512" y="116632"/>
            <a:ext cx="8784976" cy="66247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5224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9512"/>
          </a:xfrm>
        </p:spPr>
        <p:txBody>
          <a:bodyPr/>
          <a:lstStyle/>
          <a:p>
            <a:r>
              <a:rPr kumimoji="1" lang="en-US" altLang="ja-JP" dirty="0" smtClean="0"/>
              <a:t>【</a:t>
            </a:r>
            <a:r>
              <a:rPr lang="ja-JP" altLang="en-US" dirty="0" smtClean="0"/>
              <a:t>視点１</a:t>
            </a:r>
            <a:r>
              <a:rPr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2404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子どもの学びを保障するための組織的なＩＣＴ機器等の活用とマネジメント</a:t>
            </a:r>
            <a:endParaRPr kumimoji="1" lang="ja-JP" alt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139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96144"/>
          </a:xfrm>
        </p:spPr>
        <p:txBody>
          <a:bodyPr/>
          <a:lstStyle/>
          <a:p>
            <a:pPr>
              <a:lnSpc>
                <a:spcPts val="3700"/>
              </a:lnSpc>
            </a:pPr>
            <a:r>
              <a:rPr kumimoji="1" lang="en-US" altLang="ja-JP" dirty="0" smtClean="0"/>
              <a:t>【</a:t>
            </a:r>
            <a:r>
              <a:rPr lang="ja-JP" altLang="en-US" dirty="0" smtClean="0"/>
              <a:t>視点１</a:t>
            </a:r>
            <a:r>
              <a:rPr lang="en-US" altLang="ja-JP" dirty="0" smtClean="0"/>
              <a:t>】</a:t>
            </a:r>
            <a: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子どもの学びを保障するための組織的なＩＣＴ機器等の活用とマネジメント</a:t>
            </a:r>
            <a:endParaRPr kumimoji="1" lang="ja-JP" altLang="en-US" sz="1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34834"/>
            <a:ext cx="8229600" cy="10081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その①　ＩＣＴ機器の活用</a:t>
            </a:r>
            <a:endParaRPr lang="en-US" altLang="ja-JP" sz="4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683568" y="3122965"/>
            <a:ext cx="3168352" cy="2962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教育的</a:t>
            </a:r>
            <a:endParaRPr kumimoji="1" lang="en-US" altLang="ja-JP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効果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左右矢印 4"/>
          <p:cNvSpPr/>
          <p:nvPr/>
        </p:nvSpPr>
        <p:spPr>
          <a:xfrm>
            <a:off x="3995936" y="4206281"/>
            <a:ext cx="1008112" cy="720080"/>
          </a:xfrm>
          <a:prstGeom prst="left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148064" y="2989397"/>
            <a:ext cx="3096344" cy="3096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予想される問題点、</a:t>
            </a:r>
            <a:endParaRPr kumimoji="1" lang="en-US" altLang="ja-JP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kumimoji="1" lang="ja-JP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解決策</a:t>
            </a:r>
            <a:endParaRPr kumimoji="1" lang="ja-JP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662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グゼクティブ">
  <a:themeElements>
    <a:clrScheme name="エグゼクティブ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エグゼクティブ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エグゼクティブ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321</TotalTime>
  <Words>722</Words>
  <Application>Microsoft Office PowerPoint</Application>
  <PresentationFormat>画面に合わせる (4:3)</PresentationFormat>
  <Paragraphs>165</Paragraphs>
  <Slides>21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エグゼクティブ</vt:lpstr>
      <vt:lpstr>【基調報告】</vt:lpstr>
      <vt:lpstr>研究主題およびサブテーマについて</vt:lpstr>
      <vt:lpstr>研究主題</vt:lpstr>
      <vt:lpstr>主題設定の理由</vt:lpstr>
      <vt:lpstr>PowerPoint プレゼンテーション</vt:lpstr>
      <vt:lpstr>PowerPoint プレゼンテーション</vt:lpstr>
      <vt:lpstr>PowerPoint プレゼンテーション</vt:lpstr>
      <vt:lpstr>【視点１】</vt:lpstr>
      <vt:lpstr>【視点１】 子どもの学びを保障するための組織的なＩＣＴ機器等の活用とマネジメント</vt:lpstr>
      <vt:lpstr>【視点１】 子どもの学びを保障するための組織的なＩＣＴ機器等の活用とマネジメント</vt:lpstr>
      <vt:lpstr>【視点２】</vt:lpstr>
      <vt:lpstr>【視点２】 組織的の活性化を促す教頭のマネジメント</vt:lpstr>
      <vt:lpstr>【視点２】 組織的の活性化を促す教頭のマネジメント</vt:lpstr>
      <vt:lpstr>研修の年次計画</vt:lpstr>
      <vt:lpstr>研修の組織</vt:lpstr>
      <vt:lpstr>研究推進にあたって</vt:lpstr>
      <vt:lpstr>「共通取組シート２０２０」 兼 「実践のまとめシート」</vt:lpstr>
      <vt:lpstr>「共通取組シート２０２０」兼「実践のまとめシート」</vt:lpstr>
      <vt:lpstr>これまでの 成果と課題について ※抜粋</vt:lpstr>
      <vt:lpstr>成　果</vt:lpstr>
      <vt:lpstr>課　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t01</dc:creator>
  <cp:lastModifiedBy>t01</cp:lastModifiedBy>
  <cp:revision>83</cp:revision>
  <dcterms:created xsi:type="dcterms:W3CDTF">2020-08-20T03:01:50Z</dcterms:created>
  <dcterms:modified xsi:type="dcterms:W3CDTF">2020-11-05T02:08:04Z</dcterms:modified>
</cp:coreProperties>
</file>